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9"/>
  </p:notesMasterIdLst>
  <p:sldIdLst>
    <p:sldId id="256" r:id="rId2"/>
    <p:sldId id="258" r:id="rId3"/>
    <p:sldId id="315" r:id="rId4"/>
    <p:sldId id="314" r:id="rId5"/>
    <p:sldId id="261" r:id="rId6"/>
    <p:sldId id="318" r:id="rId7"/>
    <p:sldId id="267" r:id="rId8"/>
    <p:sldId id="316" r:id="rId9"/>
    <p:sldId id="272" r:id="rId10"/>
    <p:sldId id="262" r:id="rId11"/>
    <p:sldId id="282" r:id="rId12"/>
    <p:sldId id="319" r:id="rId13"/>
    <p:sldId id="320" r:id="rId14"/>
    <p:sldId id="321" r:id="rId15"/>
    <p:sldId id="322" r:id="rId16"/>
    <p:sldId id="323" r:id="rId17"/>
    <p:sldId id="289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Krub" panose="00000500000000000000" pitchFamily="2" charset="-34"/>
      <p:regular r:id="rId24"/>
      <p:bold r:id="rId25"/>
      <p:italic r:id="rId26"/>
      <p:boldItalic r:id="rId27"/>
    </p:embeddedFont>
    <p:embeddedFont>
      <p:font typeface="Lexend Exa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53D2C3-0667-4F2E-910F-A7554AF46459}">
  <a:tblStyle styleId="{AE53D2C3-0667-4F2E-910F-A7554AF464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a85ec761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a85ec761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1a85ec7613_0_28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1a85ec7613_0_28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a85ec7613_0_28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a85ec7613_0_28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654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1a85ec7613_0_28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1a85ec7613_0_28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303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1a85ec7613_0_28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1a85ec7613_0_28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99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1a85ec7613_0_28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1a85ec7613_0_28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d78782f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d78782f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a85ec761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a85ec761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88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d78782f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d78782f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15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a85ec761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a85ec761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d78782f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d78782f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012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a85ec7613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a85ec7613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d78782f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d78782f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527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a85ec7613_0_28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a85ec7613_0_28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023900"/>
            <a:ext cx="4312500" cy="25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4001100"/>
            <a:ext cx="4312500" cy="423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"/>
          <p:cNvSpPr/>
          <p:nvPr/>
        </p:nvSpPr>
        <p:spPr>
          <a:xfrm rot="8100000" flipH="1">
            <a:off x="67750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4086000" y="2915725"/>
            <a:ext cx="4338000" cy="1016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5735725" y="4080300"/>
            <a:ext cx="268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7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76" name="Google Shape;176;p1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81" name="Google Shape;181;p1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20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05" name="Google Shape;205;p2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10" name="Google Shape;210;p2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4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/>
          <p:nvPr/>
        </p:nvSpPr>
        <p:spPr>
          <a:xfrm rot="8100000" flipH="1">
            <a:off x="6807522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4"/>
          <p:cNvSpPr/>
          <p:nvPr/>
        </p:nvSpPr>
        <p:spPr>
          <a:xfrm rot="2700000" flipH="1">
            <a:off x="108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34"/>
          <p:cNvGrpSpPr/>
          <p:nvPr/>
        </p:nvGrpSpPr>
        <p:grpSpPr>
          <a:xfrm flipH="1">
            <a:off x="7448850" y="332396"/>
            <a:ext cx="975150" cy="207600"/>
            <a:chOff x="872550" y="1237250"/>
            <a:chExt cx="975150" cy="207600"/>
          </a:xfrm>
        </p:grpSpPr>
        <p:sp>
          <p:nvSpPr>
            <p:cNvPr id="452" name="Google Shape;452;p3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4"/>
          <p:cNvGrpSpPr/>
          <p:nvPr/>
        </p:nvGrpSpPr>
        <p:grpSpPr>
          <a:xfrm flipH="1">
            <a:off x="728550" y="4619721"/>
            <a:ext cx="975150" cy="207600"/>
            <a:chOff x="872550" y="1237250"/>
            <a:chExt cx="975150" cy="207600"/>
          </a:xfrm>
        </p:grpSpPr>
        <p:sp>
          <p:nvSpPr>
            <p:cNvPr id="457" name="Google Shape;457;p3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4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5"/>
          <p:cNvGrpSpPr/>
          <p:nvPr/>
        </p:nvGrpSpPr>
        <p:grpSpPr>
          <a:xfrm flipH="1">
            <a:off x="7448850" y="332396"/>
            <a:ext cx="975150" cy="207600"/>
            <a:chOff x="872550" y="1237250"/>
            <a:chExt cx="975150" cy="207600"/>
          </a:xfrm>
        </p:grpSpPr>
        <p:sp>
          <p:nvSpPr>
            <p:cNvPr id="463" name="Google Shape;463;p3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5"/>
          <p:cNvGrpSpPr/>
          <p:nvPr/>
        </p:nvGrpSpPr>
        <p:grpSpPr>
          <a:xfrm flipH="1">
            <a:off x="728550" y="4619721"/>
            <a:ext cx="975150" cy="207600"/>
            <a:chOff x="872550" y="1237250"/>
            <a:chExt cx="975150" cy="207600"/>
          </a:xfrm>
        </p:grpSpPr>
        <p:sp>
          <p:nvSpPr>
            <p:cNvPr id="468" name="Google Shape;468;p3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5"/>
          <p:cNvSpPr/>
          <p:nvPr/>
        </p:nvSpPr>
        <p:spPr>
          <a:xfrm rot="8100000">
            <a:off x="4219172" y="277494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18050" y="2460051"/>
            <a:ext cx="3476400" cy="91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618050" y="3664838"/>
            <a:ext cx="2584800" cy="569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40" name="Google Shape;40;p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45" name="Google Shape;45;p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0000" y="1737500"/>
            <a:ext cx="5092200" cy="232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 rot="8100000" flipH="1">
            <a:off x="67750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333500"/>
            <a:ext cx="4850400" cy="1963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720000" y="3339438"/>
            <a:ext cx="5469900" cy="26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11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89" name="Google Shape;89;p1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94" name="Google Shape;94;p1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ONE_COLUMN_TEX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02" name="Google Shape;102;p1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3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07" name="Google Shape;107;p1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2" hasCustomPrompt="1"/>
          </p:nvPr>
        </p:nvSpPr>
        <p:spPr>
          <a:xfrm>
            <a:off x="3609388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997288" y="11688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997288" y="17841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>
            <a:off x="3609388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997288" y="23657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997288" y="29813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3609388" y="3617423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997288" y="3562969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997288" y="4172461"/>
            <a:ext cx="2612100" cy="493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7313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5534613" y="11688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34613" y="17841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6" hasCustomPrompt="1"/>
          </p:nvPr>
        </p:nvSpPr>
        <p:spPr>
          <a:xfrm>
            <a:off x="4757313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7"/>
          </p:nvPr>
        </p:nvSpPr>
        <p:spPr>
          <a:xfrm>
            <a:off x="5534613" y="23657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8"/>
          </p:nvPr>
        </p:nvSpPr>
        <p:spPr>
          <a:xfrm>
            <a:off x="5534613" y="29813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9" hasCustomPrompt="1"/>
          </p:nvPr>
        </p:nvSpPr>
        <p:spPr>
          <a:xfrm>
            <a:off x="4757313" y="3617423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20"/>
          </p:nvPr>
        </p:nvSpPr>
        <p:spPr>
          <a:xfrm>
            <a:off x="5534613" y="3562969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21"/>
          </p:nvPr>
        </p:nvSpPr>
        <p:spPr>
          <a:xfrm>
            <a:off x="5534613" y="4172461"/>
            <a:ext cx="2612100" cy="493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 rot="8100000">
            <a:off x="2166872" y="2848972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42" name="Google Shape;142;p1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5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47" name="Google Shape;147;p1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1511275" y="2273050"/>
            <a:ext cx="6121500" cy="973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 idx="2" hasCustomPrompt="1"/>
          </p:nvPr>
        </p:nvSpPr>
        <p:spPr>
          <a:xfrm>
            <a:off x="3041575" y="1006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>
            <a:off x="2349325" y="3618775"/>
            <a:ext cx="4445400" cy="36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3041950" y="2404725"/>
            <a:ext cx="5382000" cy="968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>
            <a:off x="5363100" y="923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3978600" y="3689950"/>
            <a:ext cx="4445400" cy="371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6"/>
          <p:cNvSpPr/>
          <p:nvPr/>
        </p:nvSpPr>
        <p:spPr>
          <a:xfrm rot="-8100000">
            <a:off x="-2444278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60" name="Google Shape;160;p1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65" name="Google Shape;165;p1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○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■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○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■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○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■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6" r:id="rId11"/>
    <p:sldLayoutId id="2147483680" r:id="rId12"/>
    <p:sldLayoutId id="214748368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mailto:heladeriakriko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>
            <a:spLocks noGrp="1"/>
          </p:cNvSpPr>
          <p:nvPr>
            <p:ph type="ctrTitle"/>
          </p:nvPr>
        </p:nvSpPr>
        <p:spPr>
          <a:xfrm>
            <a:off x="720000" y="1023900"/>
            <a:ext cx="4312500" cy="1471793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Heladeria K-RIKO</a:t>
            </a:r>
            <a:endParaRPr sz="3200" dirty="0"/>
          </a:p>
        </p:txBody>
      </p:sp>
      <p:sp>
        <p:nvSpPr>
          <p:cNvPr id="484" name="Google Shape;484;p39"/>
          <p:cNvSpPr txBox="1">
            <a:spLocks noGrp="1"/>
          </p:cNvSpPr>
          <p:nvPr>
            <p:ph type="subTitle" idx="1"/>
          </p:nvPr>
        </p:nvSpPr>
        <p:spPr>
          <a:xfrm>
            <a:off x="720000" y="4001100"/>
            <a:ext cx="4312500" cy="423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Benjamín Rojas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José Peña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Francisco Meza</a:t>
            </a:r>
          </a:p>
        </p:txBody>
      </p:sp>
      <p:grpSp>
        <p:nvGrpSpPr>
          <p:cNvPr id="485" name="Google Shape;485;p39"/>
          <p:cNvGrpSpPr/>
          <p:nvPr/>
        </p:nvGrpSpPr>
        <p:grpSpPr>
          <a:xfrm>
            <a:off x="2388675" y="769746"/>
            <a:ext cx="975150" cy="207600"/>
            <a:chOff x="872550" y="1237250"/>
            <a:chExt cx="975150" cy="207600"/>
          </a:xfrm>
        </p:grpSpPr>
        <p:sp>
          <p:nvSpPr>
            <p:cNvPr id="486" name="Google Shape;486;p3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0" name="Google Shape;4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94576">
            <a:off x="5369411" y="763091"/>
            <a:ext cx="4871759" cy="48837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39"/>
          <p:cNvGrpSpPr/>
          <p:nvPr/>
        </p:nvGrpSpPr>
        <p:grpSpPr>
          <a:xfrm>
            <a:off x="2388675" y="3623224"/>
            <a:ext cx="975150" cy="280676"/>
            <a:chOff x="872550" y="1237250"/>
            <a:chExt cx="975150" cy="207600"/>
          </a:xfrm>
        </p:grpSpPr>
        <p:sp>
          <p:nvSpPr>
            <p:cNvPr id="492" name="Google Shape;492;p3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6" name="Google Shape;4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77858">
            <a:off x="-306109" y="25297"/>
            <a:ext cx="2530745" cy="12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B98DB2F5-7C8A-66F5-E176-1977CD970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2" y="0"/>
            <a:ext cx="826423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5"/>
          <p:cNvSpPr txBox="1">
            <a:spLocks noGrp="1"/>
          </p:cNvSpPr>
          <p:nvPr>
            <p:ph type="title"/>
          </p:nvPr>
        </p:nvSpPr>
        <p:spPr>
          <a:xfrm>
            <a:off x="4086000" y="2915725"/>
            <a:ext cx="4338000" cy="1016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RELACIONAL</a:t>
            </a:r>
            <a:endParaRPr dirty="0"/>
          </a:p>
        </p:txBody>
      </p:sp>
      <p:sp>
        <p:nvSpPr>
          <p:cNvPr id="979" name="Google Shape;979;p65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980" name="Google Shape;9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33578" flipH="1">
            <a:off x="965802" y="1230349"/>
            <a:ext cx="4452247" cy="451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CB42CA7-3288-38F6-E234-EA50987F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80" y="89595"/>
            <a:ext cx="7432674" cy="496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5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5"/>
          <p:cNvSpPr txBox="1">
            <a:spLocks noGrp="1"/>
          </p:cNvSpPr>
          <p:nvPr>
            <p:ph type="title"/>
          </p:nvPr>
        </p:nvSpPr>
        <p:spPr>
          <a:xfrm>
            <a:off x="3155710" y="2626321"/>
            <a:ext cx="5268239" cy="746503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MODELO FISICO</a:t>
            </a:r>
            <a:endParaRPr dirty="0"/>
          </a:p>
        </p:txBody>
      </p:sp>
      <p:sp>
        <p:nvSpPr>
          <p:cNvPr id="777" name="Google Shape;777;p55"/>
          <p:cNvSpPr txBox="1">
            <a:spLocks noGrp="1"/>
          </p:cNvSpPr>
          <p:nvPr>
            <p:ph type="title" idx="2"/>
          </p:nvPr>
        </p:nvSpPr>
        <p:spPr>
          <a:xfrm>
            <a:off x="5363100" y="923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779" name="Google Shape;779;p55"/>
          <p:cNvPicPr preferRelativeResize="0"/>
          <p:nvPr/>
        </p:nvPicPr>
        <p:blipFill rotWithShape="1">
          <a:blip r:embed="rId3">
            <a:alphaModFix/>
          </a:blip>
          <a:srcRect l="11276"/>
          <a:stretch/>
        </p:blipFill>
        <p:spPr>
          <a:xfrm flipH="1">
            <a:off x="110837" y="622975"/>
            <a:ext cx="4389627" cy="501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838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agrama, Esquemático&#10;&#10;Descripción generada automáticamente">
            <a:extLst>
              <a:ext uri="{FF2B5EF4-FFF2-40B4-BE49-F238E27FC236}">
                <a16:creationId xmlns:a16="http://schemas.microsoft.com/office/drawing/2014/main" id="{6931B8AA-A647-6281-19E7-4278CF26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7" y="0"/>
            <a:ext cx="73221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5"/>
          <p:cNvSpPr txBox="1">
            <a:spLocks noGrp="1"/>
          </p:cNvSpPr>
          <p:nvPr>
            <p:ph type="title"/>
          </p:nvPr>
        </p:nvSpPr>
        <p:spPr>
          <a:xfrm>
            <a:off x="4086000" y="2915725"/>
            <a:ext cx="4338000" cy="1016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INTERFAZ GRAFICA</a:t>
            </a:r>
            <a:endParaRPr dirty="0"/>
          </a:p>
        </p:txBody>
      </p:sp>
      <p:sp>
        <p:nvSpPr>
          <p:cNvPr id="979" name="Google Shape;979;p65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980" name="Google Shape;9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33578" flipH="1">
            <a:off x="965802" y="1230349"/>
            <a:ext cx="4452247" cy="4511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56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5"/>
          <p:cNvSpPr txBox="1">
            <a:spLocks noGrp="1"/>
          </p:cNvSpPr>
          <p:nvPr>
            <p:ph type="title"/>
          </p:nvPr>
        </p:nvSpPr>
        <p:spPr>
          <a:xfrm>
            <a:off x="4086000" y="2915725"/>
            <a:ext cx="4338000" cy="1016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CONCLUSION</a:t>
            </a:r>
            <a:endParaRPr dirty="0"/>
          </a:p>
        </p:txBody>
      </p:sp>
      <p:pic>
        <p:nvPicPr>
          <p:cNvPr id="980" name="Google Shape;9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33578" flipH="1">
            <a:off x="965802" y="1230349"/>
            <a:ext cx="4452247" cy="4511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34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2"/>
          <p:cNvSpPr txBox="1">
            <a:spLocks noGrp="1"/>
          </p:cNvSpPr>
          <p:nvPr>
            <p:ph type="title"/>
          </p:nvPr>
        </p:nvSpPr>
        <p:spPr>
          <a:xfrm>
            <a:off x="720000" y="692524"/>
            <a:ext cx="4850400" cy="847164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Gracias!</a:t>
            </a:r>
            <a:endParaRPr sz="5200" dirty="0"/>
          </a:p>
        </p:txBody>
      </p:sp>
      <p:pic>
        <p:nvPicPr>
          <p:cNvPr id="1467" name="Google Shape;14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697" y="445225"/>
            <a:ext cx="3866424" cy="43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91;p74">
            <a:extLst>
              <a:ext uri="{FF2B5EF4-FFF2-40B4-BE49-F238E27FC236}">
                <a16:creationId xmlns:a16="http://schemas.microsoft.com/office/drawing/2014/main" id="{764A71FA-B8CF-73DD-95ED-48F8FA0B9651}"/>
              </a:ext>
            </a:extLst>
          </p:cNvPr>
          <p:cNvSpPr txBox="1">
            <a:spLocks/>
          </p:cNvSpPr>
          <p:nvPr/>
        </p:nvSpPr>
        <p:spPr>
          <a:xfrm>
            <a:off x="1312082" y="2233667"/>
            <a:ext cx="3061200" cy="33808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tx2">
                    <a:lumMod val="75000"/>
                  </a:schemeClr>
                </a:solidFill>
                <a:latin typeface="Lexend Exa" panose="020B0604020202020204" charset="0"/>
              </a:rPr>
              <a:t>Contactos</a:t>
            </a:r>
          </a:p>
        </p:txBody>
      </p:sp>
      <p:sp>
        <p:nvSpPr>
          <p:cNvPr id="5" name="Google Shape;1490;p74">
            <a:extLst>
              <a:ext uri="{FF2B5EF4-FFF2-40B4-BE49-F238E27FC236}">
                <a16:creationId xmlns:a16="http://schemas.microsoft.com/office/drawing/2014/main" id="{4E83DA0E-8EB4-54B9-CF62-DD784191AE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6432" y="2708890"/>
            <a:ext cx="4312500" cy="111367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heladeriakriko@gmail.com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+56964827321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www.heladeriakriko.cl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5562130-7C0B-8112-F43D-5B1522C02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082" y="3623144"/>
            <a:ext cx="3090594" cy="673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511" name="Google Shape;511;p41"/>
          <p:cNvSpPr txBox="1">
            <a:spLocks noGrp="1"/>
          </p:cNvSpPr>
          <p:nvPr>
            <p:ph type="subTitle" idx="1"/>
          </p:nvPr>
        </p:nvSpPr>
        <p:spPr>
          <a:xfrm>
            <a:off x="997288" y="11688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Descripcion de la empresa</a:t>
            </a:r>
            <a:endParaRPr dirty="0"/>
          </a:p>
        </p:txBody>
      </p:sp>
      <p:sp>
        <p:nvSpPr>
          <p:cNvPr id="512" name="Google Shape;512;p41"/>
          <p:cNvSpPr txBox="1">
            <a:spLocks noGrp="1"/>
          </p:cNvSpPr>
          <p:nvPr>
            <p:ph type="title" idx="2"/>
          </p:nvPr>
        </p:nvSpPr>
        <p:spPr>
          <a:xfrm>
            <a:off x="3609388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4" name="Google Shape;514;p41"/>
          <p:cNvSpPr txBox="1">
            <a:spLocks noGrp="1"/>
          </p:cNvSpPr>
          <p:nvPr>
            <p:ph type="title" idx="4"/>
          </p:nvPr>
        </p:nvSpPr>
        <p:spPr>
          <a:xfrm>
            <a:off x="3609388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7" name="Google Shape;517;p41"/>
          <p:cNvSpPr txBox="1">
            <a:spLocks noGrp="1"/>
          </p:cNvSpPr>
          <p:nvPr>
            <p:ph type="title" idx="7"/>
          </p:nvPr>
        </p:nvSpPr>
        <p:spPr>
          <a:xfrm>
            <a:off x="3609388" y="3693394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18" name="Google Shape;518;p41"/>
          <p:cNvSpPr txBox="1">
            <a:spLocks noGrp="1"/>
          </p:cNvSpPr>
          <p:nvPr>
            <p:ph type="subTitle" idx="8"/>
          </p:nvPr>
        </p:nvSpPr>
        <p:spPr>
          <a:xfrm>
            <a:off x="5534613" y="2240542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Modelo MERE</a:t>
            </a:r>
            <a:endParaRPr dirty="0"/>
          </a:p>
        </p:txBody>
      </p:sp>
      <p:sp>
        <p:nvSpPr>
          <p:cNvPr id="520" name="Google Shape;520;p41"/>
          <p:cNvSpPr txBox="1">
            <a:spLocks noGrp="1"/>
          </p:cNvSpPr>
          <p:nvPr>
            <p:ph type="title" idx="13"/>
          </p:nvPr>
        </p:nvSpPr>
        <p:spPr>
          <a:xfrm>
            <a:off x="4757313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3" name="Google Shape;523;p41"/>
          <p:cNvSpPr txBox="1">
            <a:spLocks noGrp="1"/>
          </p:cNvSpPr>
          <p:nvPr>
            <p:ph type="title" idx="16"/>
          </p:nvPr>
        </p:nvSpPr>
        <p:spPr>
          <a:xfrm>
            <a:off x="4757313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4" name="Google Shape;524;p41"/>
          <p:cNvSpPr txBox="1">
            <a:spLocks noGrp="1"/>
          </p:cNvSpPr>
          <p:nvPr>
            <p:ph type="subTitle" idx="17"/>
          </p:nvPr>
        </p:nvSpPr>
        <p:spPr>
          <a:xfrm>
            <a:off x="858644" y="2365922"/>
            <a:ext cx="2889387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Requerimientos de usuario</a:t>
            </a:r>
            <a:endParaRPr dirty="0"/>
          </a:p>
        </p:txBody>
      </p:sp>
      <p:sp>
        <p:nvSpPr>
          <p:cNvPr id="529" name="Google Shape;529;p41"/>
          <p:cNvSpPr/>
          <p:nvPr/>
        </p:nvSpPr>
        <p:spPr>
          <a:xfrm>
            <a:off x="3894250" y="192517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1"/>
          <p:cNvSpPr/>
          <p:nvPr/>
        </p:nvSpPr>
        <p:spPr>
          <a:xfrm>
            <a:off x="5042175" y="192517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1"/>
          <p:cNvSpPr/>
          <p:nvPr/>
        </p:nvSpPr>
        <p:spPr>
          <a:xfrm>
            <a:off x="3894250" y="314317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"/>
          <p:cNvSpPr/>
          <p:nvPr/>
        </p:nvSpPr>
        <p:spPr>
          <a:xfrm>
            <a:off x="5042175" y="314317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3894250" y="430592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15;p41">
            <a:extLst>
              <a:ext uri="{FF2B5EF4-FFF2-40B4-BE49-F238E27FC236}">
                <a16:creationId xmlns:a16="http://schemas.microsoft.com/office/drawing/2014/main" id="{919363CA-0E19-075E-7B9E-A9339A951C1B}"/>
              </a:ext>
            </a:extLst>
          </p:cNvPr>
          <p:cNvSpPr txBox="1">
            <a:spLocks/>
          </p:cNvSpPr>
          <p:nvPr/>
        </p:nvSpPr>
        <p:spPr>
          <a:xfrm>
            <a:off x="5436812" y="1299096"/>
            <a:ext cx="2889388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 algn="just">
              <a:spcAft>
                <a:spcPts val="1200"/>
              </a:spcAft>
            </a:pPr>
            <a:r>
              <a:rPr lang="es-ES" dirty="0"/>
              <a:t>Descripción de la problemática</a:t>
            </a:r>
          </a:p>
        </p:txBody>
      </p:sp>
      <p:sp>
        <p:nvSpPr>
          <p:cNvPr id="7" name="Google Shape;518;p41">
            <a:extLst>
              <a:ext uri="{FF2B5EF4-FFF2-40B4-BE49-F238E27FC236}">
                <a16:creationId xmlns:a16="http://schemas.microsoft.com/office/drawing/2014/main" id="{2921CD1D-23D5-875F-B728-6C232E53C97F}"/>
              </a:ext>
            </a:extLst>
          </p:cNvPr>
          <p:cNvSpPr txBox="1">
            <a:spLocks/>
          </p:cNvSpPr>
          <p:nvPr/>
        </p:nvSpPr>
        <p:spPr>
          <a:xfrm>
            <a:off x="927917" y="3611882"/>
            <a:ext cx="2612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 algn="just">
              <a:spcAft>
                <a:spcPts val="1200"/>
              </a:spcAft>
            </a:pPr>
            <a:r>
              <a:rPr lang="es-ES" dirty="0"/>
              <a:t>Modelo Relacional</a:t>
            </a:r>
          </a:p>
        </p:txBody>
      </p:sp>
      <p:sp>
        <p:nvSpPr>
          <p:cNvPr id="3" name="Google Shape;517;p41">
            <a:extLst>
              <a:ext uri="{FF2B5EF4-FFF2-40B4-BE49-F238E27FC236}">
                <a16:creationId xmlns:a16="http://schemas.microsoft.com/office/drawing/2014/main" id="{D0810C70-624E-AE4B-A01D-F962AEBBE614}"/>
              </a:ext>
            </a:extLst>
          </p:cNvPr>
          <p:cNvSpPr txBox="1">
            <a:spLocks/>
          </p:cNvSpPr>
          <p:nvPr/>
        </p:nvSpPr>
        <p:spPr>
          <a:xfrm>
            <a:off x="4757313" y="3389273"/>
            <a:ext cx="7773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3000" b="1" i="0" u="none" strike="noStrike" cap="none">
                <a:solidFill>
                  <a:schemeClr val="lt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4" name="Google Shape;518;p41">
            <a:extLst>
              <a:ext uri="{FF2B5EF4-FFF2-40B4-BE49-F238E27FC236}">
                <a16:creationId xmlns:a16="http://schemas.microsoft.com/office/drawing/2014/main" id="{6F7307CE-3570-3DCE-CBBF-2A1E9A423B67}"/>
              </a:ext>
            </a:extLst>
          </p:cNvPr>
          <p:cNvSpPr txBox="1">
            <a:spLocks/>
          </p:cNvSpPr>
          <p:nvPr/>
        </p:nvSpPr>
        <p:spPr>
          <a:xfrm>
            <a:off x="5603984" y="3246971"/>
            <a:ext cx="2612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 algn="just">
              <a:spcAft>
                <a:spcPts val="1200"/>
              </a:spcAft>
            </a:pPr>
            <a:r>
              <a:rPr lang="es-ES" dirty="0"/>
              <a:t>Modelo Físico</a:t>
            </a:r>
          </a:p>
        </p:txBody>
      </p:sp>
      <p:sp>
        <p:nvSpPr>
          <p:cNvPr id="5" name="Google Shape;517;p41">
            <a:extLst>
              <a:ext uri="{FF2B5EF4-FFF2-40B4-BE49-F238E27FC236}">
                <a16:creationId xmlns:a16="http://schemas.microsoft.com/office/drawing/2014/main" id="{8B2D7A6D-AD94-7EAB-4DF5-D37B27CEE6A1}"/>
              </a:ext>
            </a:extLst>
          </p:cNvPr>
          <p:cNvSpPr txBox="1">
            <a:spLocks/>
          </p:cNvSpPr>
          <p:nvPr/>
        </p:nvSpPr>
        <p:spPr>
          <a:xfrm>
            <a:off x="4757313" y="4181571"/>
            <a:ext cx="7773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3000" b="1" i="0" u="none" strike="noStrike" cap="none">
                <a:solidFill>
                  <a:schemeClr val="lt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Exa"/>
              <a:buNone/>
              <a:defRPr sz="4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6" name="Google Shape;518;p41">
            <a:extLst>
              <a:ext uri="{FF2B5EF4-FFF2-40B4-BE49-F238E27FC236}">
                <a16:creationId xmlns:a16="http://schemas.microsoft.com/office/drawing/2014/main" id="{4624E061-F8F3-BF39-9AE7-5C4574A7E93B}"/>
              </a:ext>
            </a:extLst>
          </p:cNvPr>
          <p:cNvSpPr txBox="1">
            <a:spLocks/>
          </p:cNvSpPr>
          <p:nvPr/>
        </p:nvSpPr>
        <p:spPr>
          <a:xfrm>
            <a:off x="5575456" y="4205871"/>
            <a:ext cx="2612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 algn="just">
              <a:spcAft>
                <a:spcPts val="1200"/>
              </a:spcAft>
            </a:pPr>
            <a:r>
              <a:rPr lang="es-CL" dirty="0"/>
              <a:t>Interfaz grafica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/>
          <p:nvPr/>
        </p:nvSpPr>
        <p:spPr>
          <a:xfrm rot="2700000">
            <a:off x="67824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4"/>
          <p:cNvSpPr txBox="1">
            <a:spLocks noGrp="1"/>
          </p:cNvSpPr>
          <p:nvPr>
            <p:ph type="title"/>
          </p:nvPr>
        </p:nvSpPr>
        <p:spPr>
          <a:xfrm>
            <a:off x="4007224" y="2460051"/>
            <a:ext cx="4400076" cy="91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Descripcion de la empresa</a:t>
            </a:r>
            <a:endParaRPr dirty="0"/>
          </a:p>
        </p:txBody>
      </p:sp>
      <p:sp>
        <p:nvSpPr>
          <p:cNvPr id="568" name="Google Shape;568;p44"/>
          <p:cNvSpPr txBox="1">
            <a:spLocks noGrp="1"/>
          </p:cNvSpPr>
          <p:nvPr>
            <p:ph type="title" idx="2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570" name="Google Shape;570;p4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71" name="Google Shape;571;p4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6" name="Google Shape;5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7858" flipH="1">
            <a:off x="6486466" y="591547"/>
            <a:ext cx="2530745" cy="121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41;p42">
            <a:extLst>
              <a:ext uri="{FF2B5EF4-FFF2-40B4-BE49-F238E27FC236}">
                <a16:creationId xmlns:a16="http://schemas.microsoft.com/office/drawing/2014/main" id="{B190E621-F62C-133D-EFF1-201A1E3F2B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4335" b="1506"/>
          <a:stretch/>
        </p:blipFill>
        <p:spPr>
          <a:xfrm>
            <a:off x="340750" y="901475"/>
            <a:ext cx="3553800" cy="3553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211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8" name="Google Shape;5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625" y="1014300"/>
            <a:ext cx="6543601" cy="39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Heladeria K-RIKO.</a:t>
            </a:r>
            <a:endParaRPr dirty="0"/>
          </a:p>
        </p:txBody>
      </p:sp>
      <p:sp>
        <p:nvSpPr>
          <p:cNvPr id="550" name="Google Shape;550;p43"/>
          <p:cNvSpPr txBox="1">
            <a:spLocks noGrp="1"/>
          </p:cNvSpPr>
          <p:nvPr>
            <p:ph type="body" idx="1"/>
          </p:nvPr>
        </p:nvSpPr>
        <p:spPr>
          <a:xfrm>
            <a:off x="720000" y="1686347"/>
            <a:ext cx="5092200" cy="232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-Producción de helados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-Ventas al por mayor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-Ventas al por menor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-Servicio de catering</a:t>
            </a:r>
            <a:endParaRPr lang="es-CL" sz="1800" dirty="0"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-Asesoramiento a proveedores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latin typeface="Arial" panose="020B0604020202020204" pitchFamily="34" charset="0"/>
                <a:ea typeface="DengXian" panose="02010600030101010101" pitchFamily="2" charset="-122"/>
              </a:rPr>
              <a:t>-</a:t>
            </a:r>
            <a:r>
              <a:rPr lang="es-CL" sz="18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Desarrollo de nuevos productos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1800" dirty="0">
              <a:effectLst/>
              <a:latin typeface="Arial" panose="020B0604020202020204" pitchFamily="34" charset="0"/>
              <a:ea typeface="DengXian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1" name="Google Shape;551;p4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52" name="Google Shape;552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3"/>
          <p:cNvGrpSpPr/>
          <p:nvPr/>
        </p:nvGrpSpPr>
        <p:grpSpPr>
          <a:xfrm>
            <a:off x="810050" y="4619721"/>
            <a:ext cx="975150" cy="207600"/>
            <a:chOff x="872550" y="1237250"/>
            <a:chExt cx="975150" cy="207600"/>
          </a:xfrm>
        </p:grpSpPr>
        <p:sp>
          <p:nvSpPr>
            <p:cNvPr id="557" name="Google Shape;557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1" name="Google Shape;5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77858" flipH="1">
            <a:off x="6538716" y="209447"/>
            <a:ext cx="2530745" cy="12147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3D1ADF-4301-DF7F-E3F8-A6AB7266D144}"/>
              </a:ext>
            </a:extLst>
          </p:cNvPr>
          <p:cNvSpPr txBox="1"/>
          <p:nvPr/>
        </p:nvSpPr>
        <p:spPr>
          <a:xfrm>
            <a:off x="720000" y="1148156"/>
            <a:ext cx="405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2">
                    <a:lumMod val="75000"/>
                  </a:schemeClr>
                </a:solidFill>
                <a:latin typeface="Krub" panose="00000500000000000000" pitchFamily="2" charset="-34"/>
                <a:cs typeface="Krub" panose="00000500000000000000" pitchFamily="2" charset="-34"/>
              </a:rPr>
              <a:t>Servicios Prestados</a:t>
            </a:r>
            <a:endParaRPr lang="es-CL" sz="1800" dirty="0">
              <a:solidFill>
                <a:schemeClr val="tx2">
                  <a:lumMod val="75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395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/>
          <p:nvPr/>
        </p:nvSpPr>
        <p:spPr>
          <a:xfrm rot="2700000">
            <a:off x="67824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4"/>
          <p:cNvSpPr txBox="1">
            <a:spLocks noGrp="1"/>
          </p:cNvSpPr>
          <p:nvPr>
            <p:ph type="title"/>
          </p:nvPr>
        </p:nvSpPr>
        <p:spPr>
          <a:xfrm>
            <a:off x="4618050" y="2460051"/>
            <a:ext cx="3476400" cy="91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Descripción de la problemática</a:t>
            </a:r>
            <a:endParaRPr sz="2800" dirty="0"/>
          </a:p>
        </p:txBody>
      </p:sp>
      <p:sp>
        <p:nvSpPr>
          <p:cNvPr id="568" name="Google Shape;568;p44"/>
          <p:cNvSpPr txBox="1">
            <a:spLocks noGrp="1"/>
          </p:cNvSpPr>
          <p:nvPr>
            <p:ph type="title" idx="2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70" name="Google Shape;570;p4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71" name="Google Shape;571;p4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5" name="Google Shape;575;p44"/>
          <p:cNvPicPr preferRelativeResize="0"/>
          <p:nvPr/>
        </p:nvPicPr>
        <p:blipFill rotWithShape="1">
          <a:blip r:embed="rId3">
            <a:alphaModFix/>
          </a:blip>
          <a:srcRect r="20439"/>
          <a:stretch/>
        </p:blipFill>
        <p:spPr>
          <a:xfrm rot="-434735">
            <a:off x="-348145" y="551245"/>
            <a:ext cx="4803063" cy="646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77858" flipH="1">
            <a:off x="6486466" y="591547"/>
            <a:ext cx="2530745" cy="12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8" name="Google Shape;5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625" y="1014300"/>
            <a:ext cx="6543601" cy="39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Heladeria K-RIKO.</a:t>
            </a:r>
            <a:endParaRPr dirty="0"/>
          </a:p>
        </p:txBody>
      </p:sp>
      <p:sp>
        <p:nvSpPr>
          <p:cNvPr id="550" name="Google Shape;550;p43"/>
          <p:cNvSpPr txBox="1">
            <a:spLocks noGrp="1"/>
          </p:cNvSpPr>
          <p:nvPr>
            <p:ph type="body" idx="1"/>
          </p:nvPr>
        </p:nvSpPr>
        <p:spPr>
          <a:xfrm>
            <a:off x="720000" y="1686347"/>
            <a:ext cx="5092200" cy="232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b="0" i="0" dirty="0">
                <a:solidFill>
                  <a:schemeClr val="tx2">
                    <a:lumMod val="50000"/>
                  </a:schemeClr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La ausencia de una base de datos en una heladería genera desafíos en la gestión del inventario, el seguimiento de ventas, el análisis de tendencias y patrones de comportamiento del cliente, la eficiente administración de la información de compras y clientes, así como en la logística y distribución de los productos. </a:t>
            </a:r>
            <a:endParaRPr lang="es-MX" dirty="0">
              <a:solidFill>
                <a:schemeClr val="tx2">
                  <a:lumMod val="50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grpSp>
        <p:nvGrpSpPr>
          <p:cNvPr id="551" name="Google Shape;551;p4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52" name="Google Shape;552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3"/>
          <p:cNvGrpSpPr/>
          <p:nvPr/>
        </p:nvGrpSpPr>
        <p:grpSpPr>
          <a:xfrm>
            <a:off x="810050" y="4619721"/>
            <a:ext cx="975150" cy="207600"/>
            <a:chOff x="872550" y="1237250"/>
            <a:chExt cx="975150" cy="207600"/>
          </a:xfrm>
        </p:grpSpPr>
        <p:sp>
          <p:nvSpPr>
            <p:cNvPr id="557" name="Google Shape;557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1" name="Google Shape;5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77858" flipH="1">
            <a:off x="6538716" y="209447"/>
            <a:ext cx="2530745" cy="12147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3D1ADF-4301-DF7F-E3F8-A6AB7266D144}"/>
              </a:ext>
            </a:extLst>
          </p:cNvPr>
          <p:cNvSpPr txBox="1"/>
          <p:nvPr/>
        </p:nvSpPr>
        <p:spPr>
          <a:xfrm>
            <a:off x="720000" y="1148156"/>
            <a:ext cx="405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2">
                    <a:lumMod val="75000"/>
                  </a:schemeClr>
                </a:solidFill>
                <a:latin typeface="Krub" panose="00000500000000000000" pitchFamily="2" charset="-34"/>
                <a:cs typeface="Krub" panose="00000500000000000000" pitchFamily="2" charset="-34"/>
              </a:rPr>
              <a:t>Problemática</a:t>
            </a:r>
            <a:endParaRPr lang="es-CL" sz="1800" dirty="0">
              <a:solidFill>
                <a:schemeClr val="tx2">
                  <a:lumMod val="75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958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250" y="69675"/>
            <a:ext cx="2851798" cy="323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02675" y="1987650"/>
            <a:ext cx="2851798" cy="32321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0"/>
          <p:cNvSpPr txBox="1">
            <a:spLocks noGrp="1"/>
          </p:cNvSpPr>
          <p:nvPr>
            <p:ph type="title"/>
          </p:nvPr>
        </p:nvSpPr>
        <p:spPr>
          <a:xfrm>
            <a:off x="1511275" y="2273050"/>
            <a:ext cx="6121500" cy="973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Requerimientos de usuario</a:t>
            </a:r>
            <a:endParaRPr dirty="0"/>
          </a:p>
        </p:txBody>
      </p:sp>
      <p:sp>
        <p:nvSpPr>
          <p:cNvPr id="658" name="Google Shape;658;p50"/>
          <p:cNvSpPr txBox="1">
            <a:spLocks noGrp="1"/>
          </p:cNvSpPr>
          <p:nvPr>
            <p:ph type="title" idx="2"/>
          </p:nvPr>
        </p:nvSpPr>
        <p:spPr>
          <a:xfrm>
            <a:off x="3041575" y="1006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Heladeria K-RIKO.</a:t>
            </a:r>
            <a:endParaRPr dirty="0"/>
          </a:p>
        </p:txBody>
      </p:sp>
      <p:sp>
        <p:nvSpPr>
          <p:cNvPr id="550" name="Google Shape;550;p43"/>
          <p:cNvSpPr txBox="1">
            <a:spLocks noGrp="1"/>
          </p:cNvSpPr>
          <p:nvPr>
            <p:ph type="body" idx="1"/>
          </p:nvPr>
        </p:nvSpPr>
        <p:spPr>
          <a:xfrm>
            <a:off x="720000" y="1737499"/>
            <a:ext cx="5092200" cy="285339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Gestión de pedido: Pide los datos al cliente para que el pedido sea hecho correctamente. También se podrá cancelar el pedido con el número de pedido.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Gestión de inventario: Es el registro de stock de cada ingrediente o producto que hay en las bodegas de las sucursales.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Recopilación de datos cliente: Es un informe trimestral para recopilar los datos de cada sucursal.</a:t>
            </a:r>
          </a:p>
        </p:txBody>
      </p:sp>
      <p:grpSp>
        <p:nvGrpSpPr>
          <p:cNvPr id="551" name="Google Shape;551;p4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52" name="Google Shape;552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3"/>
          <p:cNvGrpSpPr/>
          <p:nvPr/>
        </p:nvGrpSpPr>
        <p:grpSpPr>
          <a:xfrm>
            <a:off x="810050" y="4619721"/>
            <a:ext cx="975150" cy="207600"/>
            <a:chOff x="872550" y="1237250"/>
            <a:chExt cx="975150" cy="207600"/>
          </a:xfrm>
        </p:grpSpPr>
        <p:sp>
          <p:nvSpPr>
            <p:cNvPr id="557" name="Google Shape;557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1" name="Google Shape;5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7858" flipH="1">
            <a:off x="6538716" y="209447"/>
            <a:ext cx="2530745" cy="12147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3D1ADF-4301-DF7F-E3F8-A6AB7266D144}"/>
              </a:ext>
            </a:extLst>
          </p:cNvPr>
          <p:cNvSpPr txBox="1"/>
          <p:nvPr/>
        </p:nvSpPr>
        <p:spPr>
          <a:xfrm>
            <a:off x="720000" y="1148156"/>
            <a:ext cx="405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2">
                    <a:lumMod val="75000"/>
                  </a:schemeClr>
                </a:solidFill>
                <a:latin typeface="Krub" panose="00000500000000000000" pitchFamily="2" charset="-34"/>
                <a:cs typeface="Krub" panose="00000500000000000000" pitchFamily="2" charset="-34"/>
              </a:rPr>
              <a:t>Requerimientos de usuario</a:t>
            </a:r>
            <a:endParaRPr lang="es-CL" sz="1800" dirty="0">
              <a:solidFill>
                <a:schemeClr val="tx2">
                  <a:lumMod val="75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pic>
        <p:nvPicPr>
          <p:cNvPr id="4" name="Google Shape;615;p47">
            <a:extLst>
              <a:ext uri="{FF2B5EF4-FFF2-40B4-BE49-F238E27FC236}">
                <a16:creationId xmlns:a16="http://schemas.microsoft.com/office/drawing/2014/main" id="{099E7CB7-A2CC-0CF4-6338-5664D7231A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200" y="2736220"/>
            <a:ext cx="3504652" cy="3746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95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5"/>
          <p:cNvSpPr txBox="1">
            <a:spLocks noGrp="1"/>
          </p:cNvSpPr>
          <p:nvPr>
            <p:ph type="title"/>
          </p:nvPr>
        </p:nvSpPr>
        <p:spPr>
          <a:xfrm>
            <a:off x="3155710" y="2626321"/>
            <a:ext cx="5268239" cy="746503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MODELO MERE</a:t>
            </a:r>
            <a:endParaRPr dirty="0"/>
          </a:p>
        </p:txBody>
      </p:sp>
      <p:sp>
        <p:nvSpPr>
          <p:cNvPr id="777" name="Google Shape;777;p55"/>
          <p:cNvSpPr txBox="1">
            <a:spLocks noGrp="1"/>
          </p:cNvSpPr>
          <p:nvPr>
            <p:ph type="title" idx="2"/>
          </p:nvPr>
        </p:nvSpPr>
        <p:spPr>
          <a:xfrm>
            <a:off x="5363100" y="923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779" name="Google Shape;779;p55"/>
          <p:cNvPicPr preferRelativeResize="0"/>
          <p:nvPr/>
        </p:nvPicPr>
        <p:blipFill rotWithShape="1">
          <a:blip r:embed="rId3">
            <a:alphaModFix/>
          </a:blip>
          <a:srcRect l="11276"/>
          <a:stretch/>
        </p:blipFill>
        <p:spPr>
          <a:xfrm flipH="1">
            <a:off x="110837" y="622975"/>
            <a:ext cx="4389627" cy="50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ce Cream Shop Business Plan by Slidesgo">
  <a:themeElements>
    <a:clrScheme name="Simple Light">
      <a:dk1>
        <a:srgbClr val="A87148"/>
      </a:dk1>
      <a:lt1>
        <a:srgbClr val="FFFCED"/>
      </a:lt1>
      <a:dk2>
        <a:srgbClr val="FFF0D6"/>
      </a:dk2>
      <a:lt2>
        <a:srgbClr val="F1C5A4"/>
      </a:lt2>
      <a:accent1>
        <a:srgbClr val="FAD7D1"/>
      </a:accent1>
      <a:accent2>
        <a:srgbClr val="F5C2C2"/>
      </a:accent2>
      <a:accent3>
        <a:srgbClr val="E55D7F"/>
      </a:accent3>
      <a:accent4>
        <a:srgbClr val="FFFFFF"/>
      </a:accent4>
      <a:accent5>
        <a:srgbClr val="FFFFFF"/>
      </a:accent5>
      <a:accent6>
        <a:srgbClr val="FFFFFF"/>
      </a:accent6>
      <a:hlink>
        <a:srgbClr val="A871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244</Words>
  <Application>Microsoft Office PowerPoint</Application>
  <PresentationFormat>Presentación en pantalla (16:9)</PresentationFormat>
  <Paragraphs>57</Paragraphs>
  <Slides>17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Krub</vt:lpstr>
      <vt:lpstr>Lexend Exa</vt:lpstr>
      <vt:lpstr>Arial</vt:lpstr>
      <vt:lpstr>Calibri</vt:lpstr>
      <vt:lpstr>Ice Cream Shop Business Plan by Slidesgo</vt:lpstr>
      <vt:lpstr>Heladeria K-RIKO</vt:lpstr>
      <vt:lpstr>Indice</vt:lpstr>
      <vt:lpstr>Descripcion de la empresa</vt:lpstr>
      <vt:lpstr>Heladeria K-RIKO.</vt:lpstr>
      <vt:lpstr>Descripción de la problemática</vt:lpstr>
      <vt:lpstr>Heladeria K-RIKO.</vt:lpstr>
      <vt:lpstr>Requerimientos de usuario</vt:lpstr>
      <vt:lpstr>Heladeria K-RIKO.</vt:lpstr>
      <vt:lpstr>MODELO MERE</vt:lpstr>
      <vt:lpstr>Presentación de PowerPoint</vt:lpstr>
      <vt:lpstr>MODELO RELACIONAL</vt:lpstr>
      <vt:lpstr>Presentación de PowerPoint</vt:lpstr>
      <vt:lpstr>MODELO FISICO</vt:lpstr>
      <vt:lpstr>Presentación de PowerPoint</vt:lpstr>
      <vt:lpstr>INTERFAZ GRAFICA</vt:lpstr>
      <vt:lpstr>CONCLUSION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Heladeria Kriko</dc:title>
  <dc:creator>Benjamin Rojas</dc:creator>
  <cp:lastModifiedBy>Benjamin Rojas</cp:lastModifiedBy>
  <cp:revision>8</cp:revision>
  <dcterms:modified xsi:type="dcterms:W3CDTF">2023-06-13T03:48:09Z</dcterms:modified>
</cp:coreProperties>
</file>